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9" r:id="rId4"/>
    <p:sldId id="258" r:id="rId5"/>
    <p:sldId id="260" r:id="rId6"/>
    <p:sldId id="277" r:id="rId7"/>
    <p:sldId id="261" r:id="rId8"/>
    <p:sldId id="281" r:id="rId9"/>
    <p:sldId id="280" r:id="rId10"/>
    <p:sldId id="264" r:id="rId11"/>
    <p:sldId id="265" r:id="rId12"/>
    <p:sldId id="269" r:id="rId13"/>
    <p:sldId id="273" r:id="rId14"/>
    <p:sldId id="276" r:id="rId15"/>
    <p:sldId id="263" r:id="rId16"/>
    <p:sldId id="278" r:id="rId17"/>
    <p:sldId id="275" r:id="rId18"/>
    <p:sldId id="279" r:id="rId19"/>
    <p:sldId id="274" r:id="rId20"/>
    <p:sldId id="272" r:id="rId21"/>
    <p:sldId id="270" r:id="rId22"/>
    <p:sldId id="271" r:id="rId23"/>
    <p:sldId id="266" r:id="rId24"/>
    <p:sldId id="267" r:id="rId25"/>
    <p:sldId id="268" r:id="rId26"/>
  </p:sldIdLst>
  <p:sldSz cx="9144000" cy="6858000" type="screen4x3"/>
  <p:notesSz cx="6888163" cy="100203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6" autoAdjust="0"/>
    <p:restoredTop sz="94618" autoAdjust="0"/>
  </p:normalViewPr>
  <p:slideViewPr>
    <p:cSldViewPr>
      <p:cViewPr>
        <p:scale>
          <a:sx n="100" d="100"/>
          <a:sy n="100" d="100"/>
        </p:scale>
        <p:origin x="-288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14FD0123-8F57-4348-9F13-20DB9041925B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2B6F78C6-C028-4900-BBF8-24F220588ED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352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274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780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144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271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069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87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14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518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14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235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1903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A23CF-8FE0-4399-A771-1B27EAEAF31E}" type="datetimeFigureOut">
              <a:rPr lang="nl-NL" smtClean="0"/>
              <a:t>20-4-2020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EA4B7-A782-499C-8570-F85D5D77FB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90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microsoft.com/office/2007/relationships/hdphoto" Target="../media/hdphoto6.wdp"/><Relationship Id="rId12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openxmlformats.org/officeDocument/2006/relationships/image" Target="../media/image41.jpg"/><Relationship Id="rId10" Type="http://schemas.openxmlformats.org/officeDocument/2006/relationships/image" Target="../media/image44.jpg"/><Relationship Id="rId4" Type="http://schemas.openxmlformats.org/officeDocument/2006/relationships/image" Target="../media/image40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540" y="620688"/>
            <a:ext cx="8424936" cy="1470025"/>
          </a:xfrm>
        </p:spPr>
        <p:txBody>
          <a:bodyPr>
            <a:normAutofit fontScale="90000"/>
          </a:bodyPr>
          <a:lstStyle/>
          <a:p>
            <a:r>
              <a:rPr lang="nl-NL" sz="4000" b="1" dirty="0" err="1" smtClean="0">
                <a:solidFill>
                  <a:schemeClr val="tx2">
                    <a:lumMod val="50000"/>
                  </a:schemeClr>
                </a:solidFill>
              </a:rPr>
              <a:t>Federation</a:t>
            </a:r>
            <a: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  <a:t> of European </a:t>
            </a:r>
            <a:r>
              <a:rPr lang="nl-NL" sz="4000" b="1" dirty="0" err="1" smtClean="0">
                <a:solidFill>
                  <a:schemeClr val="tx2">
                    <a:lumMod val="50000"/>
                  </a:schemeClr>
                </a:solidFill>
              </a:rPr>
              <a:t>Women</a:t>
            </a:r>
            <a: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  <a:t> Pilots</a:t>
            </a:r>
            <a:b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nl-NL" sz="2700" b="1" dirty="0" err="1" smtClean="0">
                <a:solidFill>
                  <a:schemeClr val="tx2">
                    <a:lumMod val="50000"/>
                  </a:schemeClr>
                </a:solidFill>
              </a:rPr>
              <a:t>founded</a:t>
            </a:r>
            <a:r>
              <a:rPr lang="nl-NL" sz="2700" b="1" dirty="0" smtClean="0">
                <a:solidFill>
                  <a:schemeClr val="tx2">
                    <a:lumMod val="50000"/>
                  </a:schemeClr>
                </a:solidFill>
              </a:rPr>
              <a:t> September 23rd 1995 in Rome</a:t>
            </a:r>
            <a:br>
              <a:rPr lang="nl-NL" sz="2700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nl-NL" sz="2700" b="1" dirty="0" smtClean="0">
                <a:solidFill>
                  <a:schemeClr val="tx2">
                    <a:lumMod val="50000"/>
                  </a:schemeClr>
                </a:solidFill>
              </a:rPr>
              <a:t>www.FEWP.info</a:t>
            </a:r>
            <a: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nl-NL" sz="4000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nl-NL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11560" y="5517232"/>
            <a:ext cx="7992888" cy="1008112"/>
          </a:xfrm>
        </p:spPr>
        <p:txBody>
          <a:bodyPr>
            <a:normAutofit/>
          </a:bodyPr>
          <a:lstStyle/>
          <a:p>
            <a:r>
              <a:rPr lang="nl-NL" sz="2000" b="1" dirty="0" smtClean="0">
                <a:solidFill>
                  <a:srgbClr val="FF0000"/>
                </a:solidFill>
              </a:rPr>
              <a:t>Date, </a:t>
            </a:r>
            <a:r>
              <a:rPr lang="nl-NL" sz="2000" b="1" dirty="0" err="1" smtClean="0">
                <a:solidFill>
                  <a:srgbClr val="FF0000"/>
                </a:solidFill>
              </a:rPr>
              <a:t>place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and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reason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for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the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presentation</a:t>
            </a:r>
            <a:endParaRPr lang="nl-NL" sz="2000" b="1" dirty="0">
              <a:solidFill>
                <a:srgbClr val="FF0000"/>
              </a:solidFill>
            </a:endParaRPr>
          </a:p>
          <a:p>
            <a:r>
              <a:rPr lang="nl-NL" sz="2000" b="1" dirty="0" smtClean="0">
                <a:solidFill>
                  <a:srgbClr val="FF0000"/>
                </a:solidFill>
              </a:rPr>
              <a:t>Logo of </a:t>
            </a:r>
            <a:r>
              <a:rPr lang="nl-NL" sz="2000" b="1" dirty="0" err="1" smtClean="0">
                <a:solidFill>
                  <a:srgbClr val="FF0000"/>
                </a:solidFill>
              </a:rPr>
              <a:t>the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organisation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that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invited</a:t>
            </a:r>
            <a:r>
              <a:rPr lang="nl-NL" sz="2000" b="1" dirty="0" smtClean="0">
                <a:solidFill>
                  <a:srgbClr val="FF0000"/>
                </a:solidFill>
              </a:rPr>
              <a:t> </a:t>
            </a:r>
            <a:r>
              <a:rPr lang="nl-NL" sz="2000" b="1" dirty="0" err="1" smtClean="0">
                <a:solidFill>
                  <a:srgbClr val="FF0000"/>
                </a:solidFill>
              </a:rPr>
              <a:t>you</a:t>
            </a:r>
            <a:endParaRPr lang="nl-NL" sz="2000" b="1" dirty="0">
              <a:solidFill>
                <a:srgbClr val="FF000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00808"/>
            <a:ext cx="3744416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2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Meetings FEWP</a:t>
            </a:r>
            <a:endParaRPr lang="nl-N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869097" y="1052736"/>
            <a:ext cx="4330824" cy="562370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1995 Rome, Italy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1996 Dresden, Germany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1997 Eindhoven, Netherlands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1998 Munich, Germany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1999 Luxembourg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2000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</a:rPr>
              <a:t>Stratford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-on-Avon, England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2001 Florence, Italy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2002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</a:rPr>
              <a:t>Baune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, France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2003 Lausanne, Switzerland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2004 Salzburg, Austria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2005 Bled, Slovenia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2006 Cambridge, England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2007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</a:rPr>
              <a:t>Chiemsee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, Germany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2008 Trento, Italy</a:t>
            </a:r>
          </a:p>
          <a:p>
            <a:pPr marL="0" indent="0">
              <a:buNone/>
            </a:pP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</a:rPr>
              <a:t>2009 Dijon, France</a:t>
            </a:r>
          </a:p>
          <a:p>
            <a:pPr marL="0" indent="0">
              <a:buNone/>
            </a:pPr>
            <a:endParaRPr lang="nl-NL" sz="2400" dirty="0" smtClean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3" name="Tekstvak 2"/>
          <p:cNvSpPr txBox="1"/>
          <p:nvPr/>
        </p:nvSpPr>
        <p:spPr>
          <a:xfrm>
            <a:off x="5220072" y="980727"/>
            <a:ext cx="38164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2010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Bex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Switzerland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2011 Rome, Italy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2012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Wachau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Austria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2013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Lutjomer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Slovenia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2014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Chiemsee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Germany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2015 Brasschaat, Belgium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2016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Caposile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Italy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2017 Paris, France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2018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Wyboston</a:t>
            </a:r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, England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2019 Barcelona, Spain</a:t>
            </a:r>
          </a:p>
          <a:p>
            <a:r>
              <a:rPr lang="nl-NL" sz="2400" dirty="0" smtClean="0">
                <a:solidFill>
                  <a:srgbClr val="FF0000"/>
                </a:solidFill>
              </a:rPr>
              <a:t>2020 Corona Covid-19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2021 Cyprus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2022 Romania</a:t>
            </a: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2023 </a:t>
            </a:r>
            <a:r>
              <a:rPr lang="nl-NL" sz="2400" dirty="0" err="1" smtClean="0">
                <a:solidFill>
                  <a:schemeClr val="tx2">
                    <a:lumMod val="75000"/>
                  </a:schemeClr>
                </a:solidFill>
              </a:rPr>
              <a:t>Serbia</a:t>
            </a:r>
            <a:endParaRPr lang="nl-NL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nl-NL" sz="2400" dirty="0" smtClean="0">
                <a:solidFill>
                  <a:schemeClr val="tx2">
                    <a:lumMod val="75000"/>
                  </a:schemeClr>
                </a:solidFill>
              </a:rPr>
              <a:t>2024 Slovenia</a:t>
            </a:r>
            <a:endParaRPr lang="nl-NL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al 10"/>
          <p:cNvSpPr/>
          <p:nvPr/>
        </p:nvSpPr>
        <p:spPr>
          <a:xfrm>
            <a:off x="899592" y="188639"/>
            <a:ext cx="6912768" cy="6507275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850106"/>
          </a:xfrm>
        </p:spPr>
        <p:txBody>
          <a:bodyPr/>
          <a:lstStyle/>
          <a:p>
            <a:pPr algn="l"/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weekends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81" b="11937"/>
          <a:stretch/>
        </p:blipFill>
        <p:spPr>
          <a:xfrm>
            <a:off x="539552" y="1268760"/>
            <a:ext cx="3596640" cy="1882589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435">
            <a:off x="5023011" y="675322"/>
            <a:ext cx="3599688" cy="239877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 b="14622"/>
          <a:stretch/>
        </p:blipFill>
        <p:spPr>
          <a:xfrm>
            <a:off x="4224580" y="4365104"/>
            <a:ext cx="4791875" cy="2300404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Tekstvak 8"/>
          <p:cNvSpPr txBox="1"/>
          <p:nvPr/>
        </p:nvSpPr>
        <p:spPr>
          <a:xfrm>
            <a:off x="4532193" y="3861048"/>
            <a:ext cx="246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2013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Ljutomer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Slovenia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31467" r="5624"/>
          <a:stretch/>
        </p:blipFill>
        <p:spPr>
          <a:xfrm rot="21203544">
            <a:off x="117390" y="3810521"/>
            <a:ext cx="4260029" cy="228626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ekstvak 5"/>
          <p:cNvSpPr txBox="1"/>
          <p:nvPr/>
        </p:nvSpPr>
        <p:spPr>
          <a:xfrm>
            <a:off x="398701" y="32073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2018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Wyboston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UK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 rot="366085">
            <a:off x="4800220" y="3088082"/>
            <a:ext cx="2623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2015 Brasschaat, Belgium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 rot="21187455">
            <a:off x="1131494" y="6209961"/>
            <a:ext cx="19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2017, Paris, France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5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-\AppData\Local\Microsoft\Windows\INetCache\IE\Q1P2VRZN\landscape_sky_scenery_nature_blue_sky_beautiful_landscape_travel_new_hampshire-564936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2000"/>
                    </a14:imgEffect>
                    <a14:imgEffect>
                      <a14:brightnessContrast bright="31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/>
          <p:cNvSpPr txBox="1"/>
          <p:nvPr/>
        </p:nvSpPr>
        <p:spPr>
          <a:xfrm rot="21321903">
            <a:off x="368884" y="2378986"/>
            <a:ext cx="384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Demonstration</a:t>
            </a:r>
            <a:r>
              <a:rPr lang="nl-NL" b="1" dirty="0" smtClean="0">
                <a:solidFill>
                  <a:srgbClr val="FF0000"/>
                </a:solidFill>
              </a:rPr>
              <a:t> of </a:t>
            </a:r>
            <a:r>
              <a:rPr lang="nl-NL" b="1" dirty="0" err="1" smtClean="0">
                <a:solidFill>
                  <a:srgbClr val="FF0000"/>
                </a:solidFill>
              </a:rPr>
              <a:t>WeFly</a:t>
            </a:r>
            <a:r>
              <a:rPr lang="nl-NL" b="1" dirty="0" smtClean="0">
                <a:solidFill>
                  <a:srgbClr val="FF0000"/>
                </a:solidFill>
              </a:rPr>
              <a:t>, 2016 Italy</a:t>
            </a:r>
            <a:endParaRPr lang="nl-NL" b="1" dirty="0">
              <a:solidFill>
                <a:srgbClr val="FF0000"/>
              </a:solidFill>
            </a:endParaRP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857">
            <a:off x="326688" y="262801"/>
            <a:ext cx="3106440" cy="207096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84" y="328854"/>
            <a:ext cx="3851920" cy="25679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616">
            <a:off x="458238" y="2852935"/>
            <a:ext cx="4224469" cy="3168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2" name="Tekstvak 11"/>
          <p:cNvSpPr txBox="1"/>
          <p:nvPr/>
        </p:nvSpPr>
        <p:spPr>
          <a:xfrm>
            <a:off x="4891856" y="2865853"/>
            <a:ext cx="364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Edwardian</a:t>
            </a:r>
            <a:r>
              <a:rPr lang="nl-NL" b="1" dirty="0" smtClean="0">
                <a:solidFill>
                  <a:srgbClr val="FF0000"/>
                </a:solidFill>
              </a:rPr>
              <a:t> </a:t>
            </a:r>
            <a:r>
              <a:rPr lang="nl-NL" b="1" dirty="0" err="1" smtClean="0">
                <a:solidFill>
                  <a:srgbClr val="FF0000"/>
                </a:solidFill>
              </a:rPr>
              <a:t>planes</a:t>
            </a:r>
            <a:r>
              <a:rPr lang="nl-NL" b="1" dirty="0" smtClean="0">
                <a:solidFill>
                  <a:srgbClr val="FF0000"/>
                </a:solidFill>
              </a:rPr>
              <a:t>, 2018 Old Warden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 rot="21435403">
            <a:off x="1559894" y="6021289"/>
            <a:ext cx="300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Army</a:t>
            </a:r>
            <a:r>
              <a:rPr lang="nl-NL" b="1" dirty="0" smtClean="0">
                <a:solidFill>
                  <a:srgbClr val="FF0000"/>
                </a:solidFill>
              </a:rPr>
              <a:t> Museum, 2015 Belgium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35920" y="328854"/>
            <a:ext cx="2952328" cy="655700"/>
          </a:xfrm>
        </p:spPr>
        <p:txBody>
          <a:bodyPr>
            <a:noAutofit/>
          </a:bodyPr>
          <a:lstStyle/>
          <a:p>
            <a:pPr algn="l"/>
            <a:r>
              <a:rPr lang="nl-NL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Excursions</a:t>
            </a:r>
            <a:endParaRPr lang="nl-NL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033">
            <a:off x="5245605" y="3429617"/>
            <a:ext cx="3657600" cy="24384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 rot="320429">
            <a:off x="5147215" y="5836622"/>
            <a:ext cx="3139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Aviation</a:t>
            </a:r>
            <a:r>
              <a:rPr lang="nl-NL" b="1" dirty="0" smtClean="0">
                <a:solidFill>
                  <a:srgbClr val="FF0000"/>
                </a:solidFill>
              </a:rPr>
              <a:t> Museum, 2017 France</a:t>
            </a:r>
            <a:endParaRPr lang="nl-NL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6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nl-NL" dirty="0" err="1" smtClean="0">
                <a:solidFill>
                  <a:schemeClr val="tx2">
                    <a:lumMod val="50000"/>
                  </a:schemeClr>
                </a:solidFill>
              </a:rPr>
              <a:t>Verein</a:t>
            </a:r>
            <a:r>
              <a:rPr lang="nl-NL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sz="4800" dirty="0" err="1" smtClean="0">
                <a:solidFill>
                  <a:schemeClr val="tx2">
                    <a:lumMod val="50000"/>
                  </a:schemeClr>
                </a:solidFill>
              </a:rPr>
              <a:t>ö</a:t>
            </a:r>
            <a:r>
              <a:rPr lang="nl-NL" dirty="0" err="1" smtClean="0">
                <a:solidFill>
                  <a:schemeClr val="tx2">
                    <a:lumMod val="50000"/>
                  </a:schemeClr>
                </a:solidFill>
              </a:rPr>
              <a:t>sterreichischen</a:t>
            </a:r>
            <a:r>
              <a:rPr lang="nl-NL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50000"/>
                  </a:schemeClr>
                </a:solidFill>
              </a:rPr>
              <a:t>Pilotinnen</a:t>
            </a:r>
            <a:endParaRPr lang="nl-N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3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02321"/>
            <a:ext cx="3999323" cy="273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79155"/>
            <a:ext cx="32432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95536" y="1268760"/>
            <a:ext cx="4176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The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association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was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in 1985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has 47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active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members. 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First </a:t>
            </a:r>
            <a:r>
              <a:rPr lang="nl-NL" b="1" dirty="0" err="1" smtClean="0">
                <a:solidFill>
                  <a:srgbClr val="C00000"/>
                </a:solidFill>
              </a:rPr>
              <a:t>aim</a:t>
            </a:r>
            <a:r>
              <a:rPr lang="nl-NL" b="1" dirty="0" smtClean="0">
                <a:solidFill>
                  <a:srgbClr val="C00000"/>
                </a:solidFill>
              </a:rPr>
              <a:t>: </a:t>
            </a:r>
            <a:r>
              <a:rPr lang="nl-NL" b="1" dirty="0" err="1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o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inspire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young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fly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organising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Fly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Ins at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all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Austrian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airfields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nl-NL" b="1" dirty="0" smtClean="0">
                <a:solidFill>
                  <a:srgbClr val="C00000"/>
                </a:solidFill>
              </a:rPr>
              <a:t>Second </a:t>
            </a:r>
            <a:r>
              <a:rPr lang="nl-NL" b="1" dirty="0" err="1" smtClean="0">
                <a:solidFill>
                  <a:srgbClr val="C00000"/>
                </a:solidFill>
              </a:rPr>
              <a:t>aim</a:t>
            </a:r>
            <a:r>
              <a:rPr lang="nl-NL" b="1" dirty="0" smtClean="0">
                <a:solidFill>
                  <a:srgbClr val="C00000"/>
                </a:solidFill>
              </a:rPr>
              <a:t>: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connect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pilots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encourage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them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visit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each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other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fly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together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r>
              <a:rPr lang="nl-NL" b="1" dirty="0" err="1" smtClean="0">
                <a:solidFill>
                  <a:srgbClr val="C00000"/>
                </a:solidFill>
              </a:rPr>
              <a:t>Third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aim</a:t>
            </a:r>
            <a:r>
              <a:rPr lang="nl-NL" b="1" dirty="0" smtClean="0">
                <a:solidFill>
                  <a:srgbClr val="C00000"/>
                </a:solidFill>
              </a:rPr>
              <a:t>: 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Help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encourage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other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pilots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eliminate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obstacles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on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their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way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endParaRPr lang="nl-NL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5148064" y="4279155"/>
            <a:ext cx="38078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On International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Woman’s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Day 2019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Colonel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Latifa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Nabizada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, MSc. was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welcomed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.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She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first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female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helicopterpilot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in Afghanistan.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She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was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endangered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in her home country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now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lives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in Austria.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She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was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greeted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by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many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officials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is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now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a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honorary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 member of </a:t>
            </a:r>
            <a:r>
              <a:rPr lang="nl-NL" b="1" dirty="0" err="1" smtClean="0">
                <a:solidFill>
                  <a:schemeClr val="tx2">
                    <a:lumMod val="50000"/>
                  </a:schemeClr>
                </a:solidFill>
              </a:rPr>
              <a:t>VöP</a:t>
            </a:r>
            <a:r>
              <a:rPr lang="nl-NL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342" y="3619927"/>
            <a:ext cx="1304722" cy="1318456"/>
          </a:xfrm>
          <a:prstGeom prst="ellipse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7" r="16155"/>
          <a:stretch/>
        </p:blipFill>
        <p:spPr>
          <a:xfrm>
            <a:off x="3485935" y="5015932"/>
            <a:ext cx="1673148" cy="1561493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0552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9672" y="116633"/>
            <a:ext cx="6764288" cy="1584175"/>
          </a:xfrm>
        </p:spPr>
        <p:txBody>
          <a:bodyPr/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Association Française </a:t>
            </a:r>
            <a:br>
              <a:rPr lang="nl-N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des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Femmes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Pilotes 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8" y="424785"/>
            <a:ext cx="1705213" cy="113363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2953">
            <a:off x="5955864" y="1964326"/>
            <a:ext cx="2933700" cy="220027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324284" cy="3240360"/>
          </a:xfrm>
          <a:prstGeom prst="rect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04320"/>
            <a:ext cx="4176673" cy="219303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23528" y="1700808"/>
            <a:ext cx="5538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French Association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Pilots was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1971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has more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than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200 members.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Main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goals are personal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financial assistance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promotion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communication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between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airsports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professional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positions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4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2617"/>
          </a:xfrm>
        </p:spPr>
        <p:txBody>
          <a:bodyPr/>
          <a:lstStyle/>
          <a:p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Vereinigung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Deutscher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Pilotinnen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445271" y="4553572"/>
            <a:ext cx="3275481" cy="1872363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81">
            <a:off x="2198622" y="3087667"/>
            <a:ext cx="2515377" cy="1677163"/>
          </a:xfrm>
          <a:prstGeom prst="ellipse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6"/>
          <a:stretch/>
        </p:blipFill>
        <p:spPr>
          <a:xfrm>
            <a:off x="4930109" y="5227207"/>
            <a:ext cx="1825611" cy="119872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507244"/>
            <a:ext cx="2165336" cy="303147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37255"/>
            <a:ext cx="3312368" cy="218255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292870" y="1137254"/>
            <a:ext cx="18124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VDP is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April 1968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has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around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300 members.</a:t>
            </a:r>
          </a:p>
          <a:p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Focal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points are: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networking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support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their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skills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safety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remember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pioneers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1" b="11873"/>
          <a:stretch/>
        </p:blipFill>
        <p:spPr>
          <a:xfrm>
            <a:off x="2195736" y="1137255"/>
            <a:ext cx="3275856" cy="192562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27" y="5227207"/>
            <a:ext cx="1183742" cy="1193366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" r="23530" b="51593"/>
          <a:stretch/>
        </p:blipFill>
        <p:spPr>
          <a:xfrm>
            <a:off x="5080321" y="3803776"/>
            <a:ext cx="1728192" cy="14995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3" r="8177" b="97256"/>
          <a:stretch/>
        </p:blipFill>
        <p:spPr>
          <a:xfrm>
            <a:off x="4915287" y="3473883"/>
            <a:ext cx="1919439" cy="32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6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Associazione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Donne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dell’Aria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7"/>
          <a:stretch/>
        </p:blipFill>
        <p:spPr>
          <a:xfrm>
            <a:off x="3929176" y="3302316"/>
            <a:ext cx="4819287" cy="3067086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20" y="1397777"/>
            <a:ext cx="1541199" cy="1592329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/>
          <a:stretch/>
        </p:blipFill>
        <p:spPr>
          <a:xfrm>
            <a:off x="591394" y="1311171"/>
            <a:ext cx="3816424" cy="227454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571999" y="1239137"/>
            <a:ext cx="2552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ADA was </a:t>
            </a:r>
            <a:r>
              <a:rPr lang="nl-NL" dirty="0" err="1" smtClean="0"/>
              <a:t>founded</a:t>
            </a:r>
            <a:r>
              <a:rPr lang="nl-NL" dirty="0" smtClean="0"/>
              <a:t> in 1979 </a:t>
            </a:r>
            <a:r>
              <a:rPr lang="nl-NL" dirty="0" err="1" smtClean="0"/>
              <a:t>by</a:t>
            </a:r>
            <a:r>
              <a:rPr lang="nl-NL" dirty="0" smtClean="0"/>
              <a:t> </a:t>
            </a:r>
            <a:r>
              <a:rPr lang="nl-NL" dirty="0" err="1" smtClean="0"/>
              <a:t>Fiorenza</a:t>
            </a:r>
            <a:r>
              <a:rPr lang="nl-NL" dirty="0" smtClean="0"/>
              <a:t> di </a:t>
            </a:r>
            <a:r>
              <a:rPr lang="nl-NL" dirty="0" err="1" smtClean="0"/>
              <a:t>Bernardi</a:t>
            </a:r>
            <a:r>
              <a:rPr lang="nl-NL" dirty="0" smtClean="0"/>
              <a:t> as </a:t>
            </a:r>
            <a:r>
              <a:rPr lang="nl-NL" dirty="0" err="1" smtClean="0"/>
              <a:t>Italian</a:t>
            </a:r>
            <a:r>
              <a:rPr lang="nl-NL" dirty="0" smtClean="0"/>
              <a:t> </a:t>
            </a:r>
            <a:r>
              <a:rPr lang="nl-NL" dirty="0" err="1" smtClean="0"/>
              <a:t>Women</a:t>
            </a:r>
            <a:r>
              <a:rPr lang="nl-NL" dirty="0" smtClean="0"/>
              <a:t> Pilot </a:t>
            </a:r>
            <a:r>
              <a:rPr lang="nl-NL" dirty="0" err="1" smtClean="0"/>
              <a:t>Asso-ciation</a:t>
            </a:r>
            <a:r>
              <a:rPr lang="nl-NL" dirty="0" smtClean="0"/>
              <a:t>. The name was </a:t>
            </a:r>
            <a:r>
              <a:rPr lang="nl-NL" dirty="0" err="1" smtClean="0"/>
              <a:t>changed</a:t>
            </a:r>
            <a:r>
              <a:rPr lang="nl-NL" dirty="0" smtClean="0"/>
              <a:t> later.  ADA has 140 members. </a:t>
            </a:r>
            <a:r>
              <a:rPr lang="nl-NL" dirty="0" err="1" smtClean="0"/>
              <a:t>Fiorenza</a:t>
            </a:r>
            <a:r>
              <a:rPr lang="nl-NL" dirty="0" smtClean="0"/>
              <a:t> is </a:t>
            </a:r>
            <a:r>
              <a:rPr lang="nl-NL" dirty="0" err="1" smtClean="0"/>
              <a:t>still</a:t>
            </a:r>
            <a:r>
              <a:rPr lang="nl-NL" dirty="0" smtClean="0"/>
              <a:t> president of ADA.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>
            <a:off x="591394" y="3789040"/>
            <a:ext cx="28803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Three </a:t>
            </a:r>
            <a:r>
              <a:rPr lang="nl-NL" dirty="0" err="1" smtClean="0"/>
              <a:t>focal</a:t>
            </a:r>
            <a:r>
              <a:rPr lang="nl-NL" dirty="0" smtClean="0"/>
              <a:t> points of ADA:</a:t>
            </a:r>
          </a:p>
          <a:p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create</a:t>
            </a:r>
            <a:r>
              <a:rPr lang="nl-NL" dirty="0" smtClean="0"/>
              <a:t> a </a:t>
            </a:r>
            <a:r>
              <a:rPr lang="nl-NL" dirty="0" err="1" smtClean="0"/>
              <a:t>aeronautical</a:t>
            </a:r>
            <a:r>
              <a:rPr lang="nl-NL" dirty="0" smtClean="0"/>
              <a:t> </a:t>
            </a:r>
            <a:r>
              <a:rPr lang="nl-NL" dirty="0" err="1" smtClean="0"/>
              <a:t>female</a:t>
            </a:r>
            <a:r>
              <a:rPr lang="nl-NL" dirty="0" smtClean="0"/>
              <a:t> </a:t>
            </a:r>
            <a:r>
              <a:rPr lang="nl-NL" dirty="0" err="1" smtClean="0"/>
              <a:t>network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To</a:t>
            </a:r>
            <a:r>
              <a:rPr lang="nl-NL" dirty="0" smtClean="0"/>
              <a:t> help </a:t>
            </a:r>
            <a:r>
              <a:rPr lang="nl-NL" dirty="0" err="1" smtClean="0"/>
              <a:t>women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find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position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aeronautical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.</a:t>
            </a:r>
          </a:p>
          <a:p>
            <a:r>
              <a:rPr lang="nl-NL" dirty="0" err="1" smtClean="0"/>
              <a:t>To</a:t>
            </a:r>
            <a:r>
              <a:rPr lang="nl-NL" dirty="0" smtClean="0"/>
              <a:t> support </a:t>
            </a:r>
            <a:r>
              <a:rPr lang="nl-NL" dirty="0" err="1" smtClean="0"/>
              <a:t>projects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activities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promote</a:t>
            </a:r>
            <a:r>
              <a:rPr lang="nl-NL" dirty="0" smtClean="0"/>
              <a:t> </a:t>
            </a:r>
            <a:r>
              <a:rPr lang="nl-NL" dirty="0" err="1" smtClean="0"/>
              <a:t>women</a:t>
            </a:r>
            <a:r>
              <a:rPr lang="nl-NL" dirty="0" smtClean="0"/>
              <a:t> in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aeronautical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683568" y="3117650"/>
            <a:ext cx="32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First ADA meeting in Rome 2019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605423" y="5877272"/>
            <a:ext cx="303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Fly</a:t>
            </a:r>
            <a:r>
              <a:rPr lang="nl-NL" dirty="0" smtClean="0">
                <a:solidFill>
                  <a:schemeClr val="bg1"/>
                </a:solidFill>
              </a:rPr>
              <a:t> Donna Meet 2016 </a:t>
            </a:r>
            <a:r>
              <a:rPr lang="nl-NL" dirty="0" err="1" smtClean="0">
                <a:solidFill>
                  <a:schemeClr val="bg1"/>
                </a:solidFill>
              </a:rPr>
              <a:t>Caposile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9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Stichting Nederlandse Vrouwen </a:t>
            </a:r>
            <a:b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nl-NL" sz="4000" dirty="0" smtClean="0">
                <a:solidFill>
                  <a:schemeClr val="tx2">
                    <a:lumMod val="75000"/>
                  </a:schemeClr>
                </a:solidFill>
              </a:rPr>
              <a:t>in de Luchtvaart</a:t>
            </a:r>
            <a:endParaRPr lang="nl-NL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083564" y="1628800"/>
            <a:ext cx="48965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Foundation of Dutch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was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January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25th 2019. At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moment  SNVL has 26 members .</a:t>
            </a:r>
          </a:p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opening weekend in August 2019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on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airfield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Seppe was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very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successful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demonstrations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airsports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presentations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excursions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maingoal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lower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threshold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which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seems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hold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back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getting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aspects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activities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0671">
            <a:off x="632557" y="3686482"/>
            <a:ext cx="3563888" cy="267291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1"/>
          <a:stretch/>
        </p:blipFill>
        <p:spPr>
          <a:xfrm>
            <a:off x="611560" y="1628800"/>
            <a:ext cx="2952328" cy="2287465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316">
            <a:off x="7128047" y="4327493"/>
            <a:ext cx="1740024" cy="1740024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4440087" y="4883853"/>
            <a:ext cx="2468885" cy="1477328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rgbClr val="C00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organise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aeronautical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sport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activities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meetings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give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opportunity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experience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airsports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509" y="2060848"/>
            <a:ext cx="3514725" cy="1295400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954172"/>
            <a:ext cx="3599649" cy="239916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899592" y="4599012"/>
            <a:ext cx="37813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Vesna</a:t>
            </a:r>
            <a:r>
              <a:rPr lang="en-US" dirty="0"/>
              <a:t> </a:t>
            </a:r>
            <a:r>
              <a:rPr lang="en-US" dirty="0" err="1"/>
              <a:t>Aleksić</a:t>
            </a:r>
            <a:r>
              <a:rPr lang="en-US" dirty="0"/>
              <a:t> always dreamed </a:t>
            </a:r>
            <a:endParaRPr lang="en-US" dirty="0" smtClean="0"/>
          </a:p>
          <a:p>
            <a:pPr algn="r"/>
            <a:r>
              <a:rPr lang="en-US" dirty="0" smtClean="0"/>
              <a:t>of </a:t>
            </a:r>
            <a:r>
              <a:rPr lang="en-US" dirty="0"/>
              <a:t>flying for the national airline, </a:t>
            </a:r>
            <a:endParaRPr lang="en-US" dirty="0" smtClean="0"/>
          </a:p>
          <a:p>
            <a:pPr algn="r"/>
            <a:r>
              <a:rPr lang="en-US" dirty="0" smtClean="0"/>
              <a:t>and </a:t>
            </a:r>
            <a:r>
              <a:rPr lang="en-US" dirty="0"/>
              <a:t>by joining Air Serbia she has not only achieved that goal but became the first female captain in the flag carrier’s history.</a:t>
            </a:r>
            <a:endParaRPr lang="nl-NL" dirty="0"/>
          </a:p>
        </p:txBody>
      </p:sp>
      <p:sp>
        <p:nvSpPr>
          <p:cNvPr id="3" name="Tekstvak 2"/>
          <p:cNvSpPr txBox="1"/>
          <p:nvPr/>
        </p:nvSpPr>
        <p:spPr>
          <a:xfrm>
            <a:off x="755576" y="1844824"/>
            <a:ext cx="403244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rgbClr val="FF0000"/>
                </a:solidFill>
              </a:rPr>
              <a:t>No information </a:t>
            </a:r>
            <a:r>
              <a:rPr lang="nl-NL" sz="2000" dirty="0" err="1" smtClean="0">
                <a:solidFill>
                  <a:srgbClr val="FF0000"/>
                </a:solidFill>
              </a:rPr>
              <a:t>from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Serbia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received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about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year</a:t>
            </a:r>
            <a:r>
              <a:rPr lang="nl-NL" sz="2000" dirty="0" smtClean="0">
                <a:solidFill>
                  <a:srgbClr val="FF0000"/>
                </a:solidFill>
              </a:rPr>
              <a:t> of </a:t>
            </a:r>
            <a:r>
              <a:rPr lang="nl-NL" sz="2000" dirty="0" err="1" smtClean="0">
                <a:solidFill>
                  <a:srgbClr val="FF0000"/>
                </a:solidFill>
              </a:rPr>
              <a:t>founding</a:t>
            </a:r>
            <a:r>
              <a:rPr lang="nl-NL" sz="2000" dirty="0" smtClean="0">
                <a:solidFill>
                  <a:srgbClr val="FF0000"/>
                </a:solidFill>
              </a:rPr>
              <a:t> or </a:t>
            </a:r>
            <a:r>
              <a:rPr lang="nl-NL" sz="2000" dirty="0" err="1" smtClean="0">
                <a:solidFill>
                  <a:srgbClr val="FF0000"/>
                </a:solidFill>
              </a:rPr>
              <a:t>numbers</a:t>
            </a:r>
            <a:r>
              <a:rPr lang="nl-NL" sz="2000" dirty="0" smtClean="0">
                <a:solidFill>
                  <a:srgbClr val="FF0000"/>
                </a:solidFill>
              </a:rPr>
              <a:t> of members. Picture </a:t>
            </a:r>
            <a:r>
              <a:rPr lang="nl-NL" sz="2000" dirty="0" err="1" smtClean="0">
                <a:solidFill>
                  <a:srgbClr val="FF0000"/>
                </a:solidFill>
              </a:rPr>
              <a:t>and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text</a:t>
            </a:r>
            <a:r>
              <a:rPr lang="nl-NL" sz="2000" dirty="0" smtClean="0">
                <a:solidFill>
                  <a:srgbClr val="FF0000"/>
                </a:solidFill>
              </a:rPr>
              <a:t> </a:t>
            </a:r>
            <a:r>
              <a:rPr lang="nl-NL" sz="2000" dirty="0" err="1" smtClean="0">
                <a:solidFill>
                  <a:srgbClr val="FF0000"/>
                </a:solidFill>
              </a:rPr>
              <a:t>from</a:t>
            </a:r>
            <a:r>
              <a:rPr lang="nl-NL" sz="2000" dirty="0" smtClean="0">
                <a:solidFill>
                  <a:srgbClr val="FF0000"/>
                </a:solidFill>
              </a:rPr>
              <a:t> website WAAS.</a:t>
            </a:r>
            <a:endParaRPr lang="nl-NL" sz="2000" dirty="0">
              <a:solidFill>
                <a:srgbClr val="FF0000"/>
              </a:solidFill>
            </a:endParaRPr>
          </a:p>
        </p:txBody>
      </p:sp>
      <p:pic>
        <p:nvPicPr>
          <p:cNvPr id="9" name="Tijdelijke aanduiding voor inhoud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9" t="80600" r="948" b="10419"/>
          <a:stretch/>
        </p:blipFill>
        <p:spPr>
          <a:xfrm>
            <a:off x="1009697" y="638175"/>
            <a:ext cx="6877003" cy="361950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755576" y="1052736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/>
              <a:t>Women’s</a:t>
            </a:r>
            <a:r>
              <a:rPr lang="nl-NL" sz="3200" dirty="0" smtClean="0"/>
              <a:t> </a:t>
            </a:r>
            <a:r>
              <a:rPr lang="nl-NL" sz="3200" dirty="0" err="1" smtClean="0"/>
              <a:t>Aeronautical</a:t>
            </a:r>
            <a:r>
              <a:rPr lang="nl-NL" sz="3200" dirty="0" smtClean="0"/>
              <a:t> Association of </a:t>
            </a:r>
            <a:r>
              <a:rPr lang="nl-NL" sz="3200" dirty="0" err="1" smtClean="0"/>
              <a:t>Serbia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6739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1143000"/>
          </a:xfrm>
        </p:spPr>
        <p:txBody>
          <a:bodyPr/>
          <a:lstStyle/>
          <a:p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Drustvo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Slovenskih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Letalk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 b="4817"/>
          <a:stretch/>
        </p:blipFill>
        <p:spPr>
          <a:xfrm>
            <a:off x="395536" y="1268761"/>
            <a:ext cx="6463011" cy="3816424"/>
          </a:xfrm>
        </p:spPr>
      </p:pic>
      <p:sp>
        <p:nvSpPr>
          <p:cNvPr id="5" name="Tekstvak 4"/>
          <p:cNvSpPr txBox="1"/>
          <p:nvPr/>
        </p:nvSpPr>
        <p:spPr>
          <a:xfrm>
            <a:off x="383495" y="522920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Slovenian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Pilot Association was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1989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has 27 members. </a:t>
            </a:r>
          </a:p>
          <a:p>
            <a:pPr algn="ctr"/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most important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activity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showing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love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among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encourage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them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DSL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organises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events </a:t>
            </a:r>
            <a:r>
              <a:rPr lang="nl-NL" b="1" dirty="0" err="1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share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experiences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expectations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9"/>
          <a:stretch/>
        </p:blipFill>
        <p:spPr>
          <a:xfrm>
            <a:off x="6948264" y="1278270"/>
            <a:ext cx="1997780" cy="169117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6325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1628800"/>
            <a:ext cx="8208912" cy="4752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 smtClean="0"/>
              <a:t>1971-2000: </a:t>
            </a:r>
            <a:r>
              <a:rPr lang="nl-NL" dirty="0" err="1" smtClean="0"/>
              <a:t>skydiving</a:t>
            </a:r>
            <a:r>
              <a:rPr lang="nl-NL" dirty="0" smtClean="0"/>
              <a:t>, 1000+ </a:t>
            </a:r>
            <a:r>
              <a:rPr lang="nl-NL" dirty="0" err="1" smtClean="0"/>
              <a:t>jumps</a:t>
            </a:r>
            <a:r>
              <a:rPr lang="nl-NL" dirty="0" smtClean="0"/>
              <a:t>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on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continents</a:t>
            </a:r>
            <a:r>
              <a:rPr lang="nl-NL" dirty="0" smtClean="0"/>
              <a:t> </a:t>
            </a:r>
            <a:r>
              <a:rPr lang="nl-NL" dirty="0" err="1" smtClean="0"/>
              <a:t>except</a:t>
            </a:r>
            <a:r>
              <a:rPr lang="nl-NL" dirty="0" smtClean="0"/>
              <a:t> </a:t>
            </a:r>
            <a:r>
              <a:rPr lang="nl-NL" dirty="0" err="1" smtClean="0"/>
              <a:t>Africa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r>
              <a:rPr lang="nl-NL" b="1" dirty="0" smtClean="0"/>
              <a:t>1988-present: </a:t>
            </a:r>
            <a:r>
              <a:rPr lang="nl-NL" dirty="0" err="1" smtClean="0"/>
              <a:t>flying</a:t>
            </a:r>
            <a:r>
              <a:rPr lang="nl-NL" dirty="0" smtClean="0"/>
              <a:t> PPL, 800+ </a:t>
            </a:r>
            <a:r>
              <a:rPr lang="nl-NL" dirty="0" err="1" smtClean="0"/>
              <a:t>hours</a:t>
            </a:r>
            <a:r>
              <a:rPr lang="nl-NL" dirty="0"/>
              <a:t> </a:t>
            </a:r>
            <a:endParaRPr lang="nl-NL" dirty="0" smtClean="0"/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</a:t>
            </a:r>
            <a:r>
              <a:rPr lang="nl-NL" dirty="0" err="1" smtClean="0"/>
              <a:t>including</a:t>
            </a:r>
            <a:r>
              <a:rPr lang="nl-NL" dirty="0" smtClean="0"/>
              <a:t> 100 </a:t>
            </a:r>
            <a:r>
              <a:rPr lang="nl-NL" dirty="0" err="1" smtClean="0"/>
              <a:t>aerobatic</a:t>
            </a:r>
            <a:r>
              <a:rPr lang="nl-NL" dirty="0" smtClean="0"/>
              <a:t>, 240 </a:t>
            </a:r>
            <a:r>
              <a:rPr lang="nl-NL" dirty="0" err="1" smtClean="0"/>
              <a:t>helicopter</a:t>
            </a:r>
            <a:r>
              <a:rPr lang="nl-NL" dirty="0" smtClean="0"/>
              <a:t>.</a:t>
            </a:r>
          </a:p>
          <a:p>
            <a:pPr marL="0" indent="0">
              <a:buNone/>
            </a:pPr>
            <a:r>
              <a:rPr lang="nl-NL" b="1" dirty="0" smtClean="0"/>
              <a:t>2006-present: </a:t>
            </a:r>
            <a:r>
              <a:rPr lang="nl-NL" dirty="0" smtClean="0"/>
              <a:t>MVCB (</a:t>
            </a:r>
            <a:r>
              <a:rPr lang="nl-NL" dirty="0" err="1" smtClean="0"/>
              <a:t>Cessna</a:t>
            </a:r>
            <a:r>
              <a:rPr lang="nl-NL" dirty="0" smtClean="0"/>
              <a:t> 172, </a:t>
            </a:r>
            <a:r>
              <a:rPr lang="nl-NL" dirty="0" err="1" smtClean="0"/>
              <a:t>Eurofox</a:t>
            </a:r>
            <a:r>
              <a:rPr lang="nl-NL" dirty="0" smtClean="0"/>
              <a:t>)</a:t>
            </a:r>
          </a:p>
          <a:p>
            <a:pPr marL="0" indent="0">
              <a:buNone/>
            </a:pPr>
            <a:r>
              <a:rPr lang="nl-NL" b="1" dirty="0" smtClean="0"/>
              <a:t>2013-present: </a:t>
            </a:r>
            <a:r>
              <a:rPr lang="nl-NL" dirty="0" smtClean="0"/>
              <a:t>VCS (</a:t>
            </a:r>
            <a:r>
              <a:rPr lang="nl-NL" dirty="0" err="1" smtClean="0"/>
              <a:t>Katana</a:t>
            </a:r>
            <a:r>
              <a:rPr lang="nl-NL" dirty="0" smtClean="0"/>
              <a:t> DV20, Robin DR400). </a:t>
            </a:r>
          </a:p>
          <a:p>
            <a:pPr marL="0" indent="0">
              <a:buNone/>
            </a:pPr>
            <a:r>
              <a:rPr lang="nl-NL" dirty="0" smtClean="0"/>
              <a:t>Member of VVMV, </a:t>
            </a:r>
            <a:r>
              <a:rPr lang="nl-NL" dirty="0" err="1" smtClean="0"/>
              <a:t>KNVvL</a:t>
            </a:r>
            <a:r>
              <a:rPr lang="nl-NL" dirty="0" smtClean="0"/>
              <a:t>, AOPA NL, IFFR Benelux</a:t>
            </a:r>
          </a:p>
          <a:p>
            <a:pPr marL="0" indent="0">
              <a:buNone/>
            </a:pPr>
            <a:r>
              <a:rPr lang="nl-NL" b="1" dirty="0" smtClean="0"/>
              <a:t>2004-present: </a:t>
            </a:r>
            <a:r>
              <a:rPr lang="nl-NL" dirty="0" smtClean="0"/>
              <a:t>FEWP, member of </a:t>
            </a:r>
            <a:r>
              <a:rPr lang="nl-NL" dirty="0" err="1" smtClean="0"/>
              <a:t>the</a:t>
            </a:r>
            <a:r>
              <a:rPr lang="nl-NL" dirty="0" smtClean="0"/>
              <a:t> board,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 smtClean="0"/>
              <a:t>         </a:t>
            </a:r>
            <a:r>
              <a:rPr lang="nl-NL" dirty="0" err="1" smtClean="0"/>
              <a:t>secretary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president </a:t>
            </a:r>
            <a:r>
              <a:rPr lang="nl-NL" dirty="0" err="1" smtClean="0"/>
              <a:t>since</a:t>
            </a:r>
            <a:r>
              <a:rPr lang="nl-NL" dirty="0" smtClean="0"/>
              <a:t> 2017.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err="1" smtClean="0"/>
              <a:t>Aviation</a:t>
            </a:r>
            <a:r>
              <a:rPr lang="nl-NL" sz="3200" dirty="0" smtClean="0"/>
              <a:t> background Nathalie </a:t>
            </a:r>
            <a:r>
              <a:rPr lang="nl-NL" sz="3200" dirty="0" err="1" smtClean="0"/>
              <a:t>Chudiak</a:t>
            </a:r>
            <a:endParaRPr lang="nl-NL" sz="3200" dirty="0"/>
          </a:p>
        </p:txBody>
      </p:sp>
      <p:sp>
        <p:nvSpPr>
          <p:cNvPr id="5" name="Tekstvak 4"/>
          <p:cNvSpPr txBox="1"/>
          <p:nvPr/>
        </p:nvSpPr>
        <p:spPr>
          <a:xfrm rot="20157882">
            <a:off x="-194622" y="2826121"/>
            <a:ext cx="959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b="1" dirty="0" smtClean="0">
                <a:solidFill>
                  <a:srgbClr val="FF0000"/>
                </a:solidFill>
              </a:rPr>
              <a:t>YOUR OWN AVAITION BACKGROUND</a:t>
            </a:r>
            <a:endParaRPr lang="nl-NL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4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9828" y="53050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Association Suisse de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Femmes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Pilotes</a:t>
            </a: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729" y="2442592"/>
            <a:ext cx="3183019" cy="2116832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9936">
            <a:off x="357974" y="1071798"/>
            <a:ext cx="2527348" cy="168078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r="16109" b="8602"/>
          <a:stretch/>
        </p:blipFill>
        <p:spPr>
          <a:xfrm>
            <a:off x="4860032" y="3501008"/>
            <a:ext cx="4020542" cy="300774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kstvak 8"/>
          <p:cNvSpPr txBox="1"/>
          <p:nvPr/>
        </p:nvSpPr>
        <p:spPr>
          <a:xfrm>
            <a:off x="4860032" y="908720"/>
            <a:ext cx="40205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The ASFP is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in 2008 as Les Sternette du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Ciel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Suisse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since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2010 as ASFP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86 members.</a:t>
            </a:r>
          </a:p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In 2019 ASFP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represented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asso-ciation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at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Air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Space Days at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Luzern Swiss Museum of Transportation. The pink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machine gave girls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feeling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952" y="1034290"/>
            <a:ext cx="1658812" cy="117260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95536" y="4745336"/>
            <a:ext cx="41790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Short term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objectives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: exchange flight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experiences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knowledge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network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nl-NL" b="1" i="1" dirty="0" smtClean="0">
                <a:solidFill>
                  <a:srgbClr val="C00000"/>
                </a:solidFill>
              </a:rPr>
              <a:t>Air </a:t>
            </a:r>
            <a:r>
              <a:rPr lang="nl-NL" b="1" i="1" dirty="0" err="1" smtClean="0">
                <a:solidFill>
                  <a:srgbClr val="C00000"/>
                </a:solidFill>
              </a:rPr>
              <a:t>Navigation</a:t>
            </a:r>
            <a:r>
              <a:rPr lang="nl-NL" b="1" i="1" dirty="0" smtClean="0">
                <a:solidFill>
                  <a:srgbClr val="C00000"/>
                </a:solidFill>
              </a:rPr>
              <a:t> Race, Safety Training.</a:t>
            </a:r>
          </a:p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Long term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objectives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: support/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funding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programmes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female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careers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nl-NL" b="1" i="1" dirty="0" smtClean="0">
                <a:solidFill>
                  <a:srgbClr val="C00000"/>
                </a:solidFill>
              </a:rPr>
              <a:t>Girls </a:t>
            </a:r>
            <a:r>
              <a:rPr lang="nl-NL" b="1" i="1" dirty="0" err="1" smtClean="0">
                <a:solidFill>
                  <a:srgbClr val="C00000"/>
                </a:solidFill>
              </a:rPr>
              <a:t>Aviation</a:t>
            </a:r>
            <a:r>
              <a:rPr lang="nl-NL" b="1" i="1" dirty="0" smtClean="0">
                <a:solidFill>
                  <a:srgbClr val="C00000"/>
                </a:solidFill>
              </a:rPr>
              <a:t> Day.</a:t>
            </a:r>
            <a:endParaRPr lang="nl-NL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15607" cy="922114"/>
          </a:xfrm>
        </p:spPr>
        <p:txBody>
          <a:bodyPr/>
          <a:lstStyle/>
          <a:p>
            <a:pPr algn="r"/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British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Pilots Association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2236">
            <a:off x="6100105" y="1151743"/>
            <a:ext cx="2779572" cy="1761119"/>
          </a:xfrm>
          <a:ln>
            <a:solidFill>
              <a:srgbClr val="C00000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/>
          <a:stretch/>
        </p:blipFill>
        <p:spPr>
          <a:xfrm>
            <a:off x="187352" y="1196752"/>
            <a:ext cx="5682485" cy="2756805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512" y="4221088"/>
            <a:ext cx="61206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The BWPA was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founded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in 1955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has 300 members. </a:t>
            </a:r>
          </a:p>
          <a:p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Some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focal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points: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promote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advise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training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employment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show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young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people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possibility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as a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career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or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recreational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activity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enable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members of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Association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to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meet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exchange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knowledge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promote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articles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b="1" dirty="0" err="1" smtClean="0">
                <a:solidFill>
                  <a:schemeClr val="tx2">
                    <a:lumMod val="75000"/>
                  </a:schemeClr>
                </a:solidFill>
              </a:rPr>
              <a:t>newsitems</a:t>
            </a:r>
            <a:r>
              <a:rPr lang="nl-NL" sz="2000" b="1" dirty="0" smtClean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nl-NL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 rot="431225">
            <a:off x="6256487" y="2924186"/>
            <a:ext cx="24002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past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presidents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BWPA (Pauline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Vahey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Julie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Westhorp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–center)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together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Easy Jet flight crew.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24374" y="1304557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rgbClr val="C00000"/>
                </a:solidFill>
              </a:rPr>
              <a:t>Diamond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>
                <a:solidFill>
                  <a:srgbClr val="C00000"/>
                </a:solidFill>
              </a:rPr>
              <a:t>A</a:t>
            </a:r>
            <a:r>
              <a:rPr lang="nl-NL" b="1" dirty="0" smtClean="0">
                <a:solidFill>
                  <a:srgbClr val="C00000"/>
                </a:solidFill>
              </a:rPr>
              <a:t>nniversary event at White </a:t>
            </a:r>
            <a:r>
              <a:rPr lang="nl-NL" b="1" dirty="0" err="1" smtClean="0">
                <a:solidFill>
                  <a:srgbClr val="C00000"/>
                </a:solidFill>
              </a:rPr>
              <a:t>Waltham</a:t>
            </a:r>
            <a:r>
              <a:rPr lang="nl-NL" b="1" dirty="0" smtClean="0">
                <a:solidFill>
                  <a:srgbClr val="C00000"/>
                </a:solidFill>
              </a:rPr>
              <a:t> </a:t>
            </a:r>
            <a:r>
              <a:rPr lang="nl-NL" b="1" dirty="0" err="1" smtClean="0">
                <a:solidFill>
                  <a:srgbClr val="C00000"/>
                </a:solidFill>
              </a:rPr>
              <a:t>Airfield</a:t>
            </a: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948264" y="4821771"/>
            <a:ext cx="1924543" cy="1754326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Regular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events, money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raisers</a:t>
            </a:r>
            <a:r>
              <a:rPr lang="nl-NL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scholarships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an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extensive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website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</a:rPr>
              <a:t>wealth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</a:rPr>
              <a:t> of information. </a:t>
            </a:r>
            <a:endParaRPr lang="nl-N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7" y="250727"/>
            <a:ext cx="908720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6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-\AppData\Local\Microsoft\Windows\INetCache\IE\GQDIQ33C\blue_skies_cloud_rays_sky_summer_sunny_day_nature-1275293[1]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8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8" y="116631"/>
            <a:ext cx="8880988" cy="666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1143000"/>
          </a:xfrm>
        </p:spPr>
        <p:txBody>
          <a:bodyPr/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endParaRPr lang="nl-N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27584" y="1340768"/>
            <a:ext cx="7859216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Fly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In’s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meetings on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airfields</a:t>
            </a:r>
            <a:endParaRPr lang="nl-NL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Competitions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navigation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airrally’s</a:t>
            </a:r>
            <a:endParaRPr lang="nl-NL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Trainings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general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safety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issues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Promotion of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flying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young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girls</a:t>
            </a: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Presentations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at schools, clubs,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associations</a:t>
            </a:r>
            <a:endParaRPr lang="nl-NL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Participating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exhibitions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airfairs</a:t>
            </a:r>
            <a:endParaRPr lang="nl-NL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Publications in magazines,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newspapers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books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, etc.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Network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endParaRPr lang="nl-NL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Partnerships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other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officials</a:t>
            </a: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Supporting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sponsoring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women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</a:rPr>
              <a:t> in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</a:rPr>
              <a:t>aviation</a:t>
            </a:r>
            <a:endParaRPr lang="nl-NL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4402832" cy="936104"/>
          </a:xfrm>
        </p:spPr>
        <p:txBody>
          <a:bodyPr/>
          <a:lstStyle/>
          <a:p>
            <a:pPr algn="l"/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Famous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members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980728"/>
            <a:ext cx="4680521" cy="648072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Fiorenza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di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Bernardi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, Italy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1119"/>
            <a:ext cx="2619375" cy="174307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08" y="3645024"/>
            <a:ext cx="4242319" cy="282644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285">
            <a:off x="3327320" y="1795291"/>
            <a:ext cx="2775317" cy="18069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Tekstvak 8"/>
          <p:cNvSpPr txBox="1"/>
          <p:nvPr/>
        </p:nvSpPr>
        <p:spPr>
          <a:xfrm>
            <a:off x="5148065" y="4005064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Fiorenza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daughter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of Mario di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Bernardi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famous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testpilot) </a:t>
            </a:r>
          </a:p>
          <a:p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first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female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commercial (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mountain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)pilot in Italy.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She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flew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Twin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Otter, Yak-40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DC8.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She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wrote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a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book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about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her life as a pilot.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She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honorary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member of FEWP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91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years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 of </a:t>
            </a:r>
            <a:r>
              <a:rPr lang="nl-NL" sz="2000" dirty="0" err="1" smtClean="0">
                <a:solidFill>
                  <a:schemeClr val="tx2">
                    <a:lumMod val="75000"/>
                  </a:schemeClr>
                </a:solidFill>
              </a:rPr>
              <a:t>age</a:t>
            </a:r>
            <a:r>
              <a:rPr lang="nl-NL" sz="20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83" y="238651"/>
            <a:ext cx="2546190" cy="3634577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2560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2" r="9582"/>
          <a:stretch/>
        </p:blipFill>
        <p:spPr>
          <a:xfrm>
            <a:off x="1459904" y="1688951"/>
            <a:ext cx="1913874" cy="19471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518">
            <a:off x="956873" y="3489511"/>
            <a:ext cx="2199185" cy="31567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45" y="839388"/>
            <a:ext cx="2736304" cy="410178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Famous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members</a:t>
            </a:r>
            <a:br>
              <a:rPr lang="nl-NL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nl-NL" sz="3100" dirty="0" err="1" smtClean="0">
                <a:solidFill>
                  <a:schemeClr val="tx2">
                    <a:lumMod val="75000"/>
                  </a:schemeClr>
                </a:solidFill>
              </a:rPr>
              <a:t>Donatella</a:t>
            </a:r>
            <a:r>
              <a:rPr lang="nl-NL" sz="3100" dirty="0" smtClean="0">
                <a:solidFill>
                  <a:schemeClr val="tx2">
                    <a:lumMod val="75000"/>
                  </a:schemeClr>
                </a:solidFill>
              </a:rPr>
              <a:t> Ricci, Italy </a:t>
            </a:r>
            <a:r>
              <a:rPr lang="nl-NL" sz="3100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sz="3100" dirty="0" smtClean="0">
                <a:solidFill>
                  <a:schemeClr val="tx2">
                    <a:lumMod val="75000"/>
                  </a:schemeClr>
                </a:solidFill>
              </a:rPr>
              <a:t> Caroline </a:t>
            </a:r>
            <a:r>
              <a:rPr lang="nl-NL" sz="3100" dirty="0" err="1">
                <a:solidFill>
                  <a:schemeClr val="tx2">
                    <a:lumMod val="75000"/>
                  </a:schemeClr>
                </a:solidFill>
              </a:rPr>
              <a:t>G</a:t>
            </a:r>
            <a:r>
              <a:rPr lang="nl-NL" sz="3100" dirty="0" err="1" smtClean="0">
                <a:solidFill>
                  <a:schemeClr val="tx2">
                    <a:lumMod val="75000"/>
                  </a:schemeClr>
                </a:solidFill>
              </a:rPr>
              <a:t>ough</a:t>
            </a:r>
            <a:r>
              <a:rPr lang="nl-NL" sz="3100" dirty="0" smtClean="0">
                <a:solidFill>
                  <a:schemeClr val="tx2">
                    <a:lumMod val="75000"/>
                  </a:schemeClr>
                </a:solidFill>
              </a:rPr>
              <a:t>-Cooper</a:t>
            </a:r>
            <a:r>
              <a:rPr lang="nl-NL" sz="3100" dirty="0" smtClean="0">
                <a:solidFill>
                  <a:schemeClr val="tx2">
                    <a:lumMod val="75000"/>
                  </a:schemeClr>
                </a:solidFill>
              </a:rPr>
              <a:t>, UK</a:t>
            </a:r>
            <a:endParaRPr lang="nl-NL" sz="31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9833">
            <a:off x="3688863" y="3877886"/>
            <a:ext cx="2379977" cy="237997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Tekstvak 7"/>
          <p:cNvSpPr txBox="1"/>
          <p:nvPr/>
        </p:nvSpPr>
        <p:spPr>
          <a:xfrm>
            <a:off x="3347864" y="1423564"/>
            <a:ext cx="24482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Donatella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is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first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Italian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female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president of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hot air balloon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association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candidate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for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astronaut of ESA,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holds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a high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altitude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record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Gyrocopter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6084168" y="4941168"/>
            <a:ext cx="2952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Caroline is a UK commercial pilot,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flies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F27, Lockheed Electra, Dash 8 series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won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two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gold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medals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on World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Championships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Helicopter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with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R22.</a:t>
            </a:r>
            <a:endParaRPr lang="nl-N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423565"/>
            <a:ext cx="1440159" cy="216240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89585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-\AppData\Local\Microsoft\Windows\INetCache\IE\41CY3M3C\1200px-Kumulonimbuswolke_im_Abendlicht_über_Jena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4248471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nl-NL" sz="8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Droom of werkelijkheid?</a:t>
            </a:r>
            <a:endParaRPr lang="nl-NL" sz="8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endParaRPr lang="nl-NL" sz="86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Wie gaat er samen </a:t>
            </a:r>
          </a:p>
          <a:p>
            <a:pPr marL="0" indent="0" algn="ctr">
              <a:buNone/>
            </a:pP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met een paar enthousiaste vrouwen piloten</a:t>
            </a:r>
          </a:p>
          <a:p>
            <a:pPr marL="0" indent="0" algn="ctr">
              <a:buNone/>
            </a:pP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 een Belgische organisatie opzetten?</a:t>
            </a:r>
          </a:p>
          <a:p>
            <a:pPr marL="0" indent="0" algn="ctr">
              <a:buNone/>
            </a:pPr>
            <a:endParaRPr lang="nl-NL" sz="8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Informatie: Nathalie </a:t>
            </a:r>
            <a:r>
              <a:rPr lang="nl-NL" sz="8600" b="1" dirty="0" err="1" smtClean="0">
                <a:solidFill>
                  <a:schemeClr val="accent1">
                    <a:lumMod val="50000"/>
                  </a:schemeClr>
                </a:solidFill>
              </a:rPr>
              <a:t>Chudiak</a:t>
            </a: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0" indent="0" algn="ctr">
              <a:buNone/>
            </a:pPr>
            <a:r>
              <a:rPr lang="nl-NL" sz="8600" b="1" dirty="0" smtClean="0">
                <a:solidFill>
                  <a:schemeClr val="accent1">
                    <a:lumMod val="50000"/>
                  </a:schemeClr>
                </a:solidFill>
              </a:rPr>
              <a:t>chudiak@hotmail.com</a:t>
            </a:r>
          </a:p>
          <a:p>
            <a:pPr marL="0" indent="0" algn="ctr">
              <a:buNone/>
            </a:pPr>
            <a:endParaRPr lang="nl-NL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426170"/>
          </a:xfrm>
        </p:spPr>
        <p:txBody>
          <a:bodyPr>
            <a:noAutofit/>
          </a:bodyPr>
          <a:lstStyle/>
          <a:p>
            <a:r>
              <a:rPr lang="nl-NL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Belgian</a:t>
            </a: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 Association?</a:t>
            </a:r>
            <a:b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Belgian</a:t>
            </a: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nl-NL" sz="36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</a:t>
            </a: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Vereniging van Belgische Vrouwen Piloten?</a:t>
            </a:r>
            <a:endParaRPr lang="nl-NL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kstvak 2"/>
          <p:cNvSpPr txBox="1"/>
          <p:nvPr/>
        </p:nvSpPr>
        <p:spPr>
          <a:xfrm rot="20578790">
            <a:off x="497435" y="2549502"/>
            <a:ext cx="852990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b="1" dirty="0" err="1" smtClean="0">
                <a:solidFill>
                  <a:srgbClr val="FF0000"/>
                </a:solidFill>
              </a:rPr>
              <a:t>Your</a:t>
            </a:r>
            <a:r>
              <a:rPr lang="nl-NL" sz="6600" b="1" dirty="0" smtClean="0">
                <a:solidFill>
                  <a:srgbClr val="FF0000"/>
                </a:solidFill>
              </a:rPr>
              <a:t> </a:t>
            </a:r>
            <a:r>
              <a:rPr lang="nl-NL" sz="6600" b="1" dirty="0" err="1" smtClean="0">
                <a:solidFill>
                  <a:srgbClr val="FF0000"/>
                </a:solidFill>
              </a:rPr>
              <a:t>own</a:t>
            </a:r>
            <a:r>
              <a:rPr lang="nl-NL" sz="6600" b="1" dirty="0" smtClean="0">
                <a:solidFill>
                  <a:srgbClr val="FF0000"/>
                </a:solidFill>
              </a:rPr>
              <a:t> PR </a:t>
            </a:r>
            <a:r>
              <a:rPr lang="nl-NL" sz="6800" b="1" dirty="0" err="1" smtClean="0">
                <a:solidFill>
                  <a:srgbClr val="FF0000"/>
                </a:solidFill>
              </a:rPr>
              <a:t>message</a:t>
            </a:r>
            <a:endParaRPr lang="nl-NL" sz="6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4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-\AppData\Local\Microsoft\Windows\INetCache\IE\GQDIQ33C\Cirrocumulus_clouds_Thousand_Oaks_July_2010[1]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608512"/>
          </a:xfrm>
        </p:spPr>
        <p:txBody>
          <a:bodyPr>
            <a:normAutofit/>
          </a:bodyPr>
          <a:lstStyle/>
          <a:p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cultivate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retain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links 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pilots.</a:t>
            </a:r>
          </a:p>
          <a:p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 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meet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European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countries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relationships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pilots.</a:t>
            </a:r>
          </a:p>
          <a:p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promote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nl-N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support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nl-NL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aviation</a:t>
            </a:r>
            <a:r>
              <a:rPr lang="nl-NL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nl-NL" b="1" dirty="0" err="1" smtClean="0">
                <a:solidFill>
                  <a:schemeClr val="bg1"/>
                </a:solidFill>
              </a:rPr>
              <a:t>Aims</a:t>
            </a:r>
            <a:r>
              <a:rPr lang="nl-NL" b="1" dirty="0" smtClean="0">
                <a:solidFill>
                  <a:schemeClr val="bg1"/>
                </a:solidFill>
              </a:rPr>
              <a:t> of </a:t>
            </a:r>
            <a:r>
              <a:rPr lang="nl-NL" b="1" dirty="0" err="1" smtClean="0">
                <a:solidFill>
                  <a:schemeClr val="bg1"/>
                </a:solidFill>
              </a:rPr>
              <a:t>the</a:t>
            </a:r>
            <a:r>
              <a:rPr lang="nl-NL" b="1" dirty="0" smtClean="0">
                <a:solidFill>
                  <a:schemeClr val="bg1"/>
                </a:solidFill>
              </a:rPr>
              <a:t> </a:t>
            </a:r>
            <a:r>
              <a:rPr lang="nl-NL" b="1" dirty="0" err="1" smtClean="0">
                <a:solidFill>
                  <a:schemeClr val="bg1"/>
                </a:solidFill>
              </a:rPr>
              <a:t>Federation</a:t>
            </a:r>
            <a:endParaRPr lang="nl-N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0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63362"/>
          </a:xfrm>
        </p:spPr>
        <p:txBody>
          <a:bodyPr/>
          <a:lstStyle/>
          <a:p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Countries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member of FEWP</a:t>
            </a:r>
            <a:endParaRPr lang="nl-N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2" y="1219380"/>
            <a:ext cx="6214191" cy="5305964"/>
          </a:xfrm>
        </p:spPr>
      </p:pic>
      <p:sp>
        <p:nvSpPr>
          <p:cNvPr id="6" name="5-puntige ster 5"/>
          <p:cNvSpPr/>
          <p:nvPr/>
        </p:nvSpPr>
        <p:spPr>
          <a:xfrm>
            <a:off x="3563888" y="4149080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5-puntige ster 6"/>
          <p:cNvSpPr/>
          <p:nvPr/>
        </p:nvSpPr>
        <p:spPr>
          <a:xfrm>
            <a:off x="3131840" y="3915002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5-puntige ster 7"/>
          <p:cNvSpPr/>
          <p:nvPr/>
        </p:nvSpPr>
        <p:spPr>
          <a:xfrm>
            <a:off x="2627784" y="3645024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0070C0"/>
              </a:solidFill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2768157" y="4725144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2051720" y="5589240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3707904" y="5085184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/>
          <p:cNvSpPr/>
          <p:nvPr/>
        </p:nvSpPr>
        <p:spPr>
          <a:xfrm>
            <a:off x="3419872" y="4725144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5-puntige ster 12"/>
          <p:cNvSpPr/>
          <p:nvPr/>
        </p:nvSpPr>
        <p:spPr>
          <a:xfrm>
            <a:off x="3995936" y="4589512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5-puntige ster 13"/>
          <p:cNvSpPr/>
          <p:nvPr/>
        </p:nvSpPr>
        <p:spPr>
          <a:xfrm>
            <a:off x="6372200" y="5949280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5-puntige ster 14"/>
          <p:cNvSpPr/>
          <p:nvPr/>
        </p:nvSpPr>
        <p:spPr>
          <a:xfrm>
            <a:off x="4067944" y="4838982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5-puntige ster 15"/>
          <p:cNvSpPr/>
          <p:nvPr/>
        </p:nvSpPr>
        <p:spPr>
          <a:xfrm>
            <a:off x="4696548" y="5013176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5-puntige ster 17"/>
          <p:cNvSpPr/>
          <p:nvPr/>
        </p:nvSpPr>
        <p:spPr>
          <a:xfrm>
            <a:off x="5076056" y="4694966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5-puntige ster 18"/>
          <p:cNvSpPr/>
          <p:nvPr/>
        </p:nvSpPr>
        <p:spPr>
          <a:xfrm>
            <a:off x="2987824" y="4203034"/>
            <a:ext cx="288032" cy="288032"/>
          </a:xfrm>
          <a:prstGeom prst="star5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50" name="Picture 2" descr="C:\Users\pc-\AppData\Local\Microsoft\Windows\INetCache\IE\41CY3M3C\250px-Flag_of_Austria.sv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7" y="1184074"/>
            <a:ext cx="1168224" cy="78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c-\AppData\Local\Microsoft\Windows\INetCache\IE\XA8V7KOZ\1200px-Flag_of_France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38020"/>
            <a:ext cx="1143838" cy="76255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pc-\AppData\Local\Microsoft\Windows\INetCache\IE\GQDIQ33C\130px-Flag_of_Germany.svg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30" y="1357628"/>
            <a:ext cx="1238250" cy="7429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c-\AppData\Local\Microsoft\Windows\INetCache\IE\41CY3M3C\belgium-flag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2" y="2241612"/>
            <a:ext cx="1337578" cy="93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c-\AppData\Local\Microsoft\Windows\INetCache\IE\Q1P2VRZN\11594-illustration-of-a-flag-of-cyprus-pv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5" y="3414883"/>
            <a:ext cx="1170951" cy="87821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pc-\AppData\Local\Microsoft\Windows\INetCache\IE\GQDIQ33C\1200px-Flag_of_Italy.svg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2" y="4546380"/>
            <a:ext cx="1240254" cy="82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pc-\AppData\Local\Microsoft\Windows\INetCache\IE\XA8V7KOZ\250px-Flag_of_Romania.svg[1]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53" y="1238000"/>
            <a:ext cx="1211897" cy="80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pc-\AppData\Local\Microsoft\Windows\INetCache\IE\GQDIQ33C\150px-Naval_Ensign_of_Serbia.svg[1]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24" b="42926"/>
          <a:stretch/>
        </p:blipFill>
        <p:spPr bwMode="auto">
          <a:xfrm>
            <a:off x="7821066" y="2305533"/>
            <a:ext cx="1243269" cy="8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pc-\AppData\Local\Microsoft\Windows\INetCache\IE\Q1P2VRZN\1200px-Flag_of_Slovenia_(bordered).svg[1]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0"/>
          <a:stretch/>
        </p:blipFill>
        <p:spPr bwMode="auto">
          <a:xfrm>
            <a:off x="7817663" y="3455056"/>
            <a:ext cx="1235297" cy="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pc-\AppData\Local\Microsoft\Windows\INetCache\IE\XA8V7KOZ\Flag_of_Spain_(Civil).svg[1]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934" y="4530220"/>
            <a:ext cx="1224015" cy="81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pc-\AppData\Local\Microsoft\Windows\INetCache\IE\Q1P2VRZN\switzerland[1]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26" y="5670118"/>
            <a:ext cx="1226975" cy="81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pc-\AppData\Local\Microsoft\Windows\INetCache\IE\GQDIQ33C\320px-Flag_of_the_United_Kingdom_(3-2_aspect_ratio).svg[1]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501" y="1339009"/>
            <a:ext cx="1144142" cy="7615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c-\AppData\Local\Microsoft\Windows\INetCache\IE\Q1P2VRZN\1200px-Flag_of_the_Netherlands.svg[1]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90" y="5684342"/>
            <a:ext cx="1226862" cy="81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75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1" y="-8104"/>
            <a:ext cx="9155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1988840"/>
            <a:ext cx="8496944" cy="446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Austria: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Verein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nl-NL" sz="35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sterreichischen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Pilotinnen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Cyprus: 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of Cyprus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France: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Association Française des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Femmes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Pilotes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Germany: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Vereinigung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Deutscher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Pilotinnen</a:t>
            </a:r>
            <a:endParaRPr lang="nl-NL" sz="28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Italy: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Associazione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Donne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dell’Aria</a:t>
            </a:r>
            <a:endParaRPr lang="nl-NL" sz="28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Netherlands: 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Stichting Nederlandse Vrouwen in de Luchtvaart</a:t>
            </a:r>
          </a:p>
          <a:p>
            <a:pPr marL="0" indent="0">
              <a:buNone/>
            </a:pP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Womens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Aeronautical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Association of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</a:t>
            </a:r>
            <a:endParaRPr lang="nl-NL" sz="28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Slovenia: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Drustvo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Slovenskih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Letalk</a:t>
            </a:r>
            <a:endParaRPr lang="nl-NL" sz="28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Switzerland: 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Association Suisse des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Femmes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Pilotes</a:t>
            </a:r>
          </a:p>
          <a:p>
            <a:pPr marL="0" indent="0">
              <a:buNone/>
            </a:pP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</a:t>
            </a:r>
            <a:r>
              <a:rPr lang="nl-NL" sz="28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Kingdom</a:t>
            </a:r>
            <a:r>
              <a:rPr lang="nl-NL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British </a:t>
            </a:r>
            <a:r>
              <a:rPr lang="nl-NL" sz="28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</a:t>
            </a:r>
            <a:r>
              <a:rPr lang="nl-NL" sz="28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Pilots Association</a:t>
            </a:r>
          </a:p>
          <a:p>
            <a:pPr marL="0" indent="0">
              <a:buNone/>
            </a:pPr>
            <a:endParaRPr lang="nl-NL" sz="2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represented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FEWP</a:t>
            </a:r>
            <a:endParaRPr lang="nl-N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86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5" y="0"/>
            <a:ext cx="9182881" cy="685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Dates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founding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nl-NL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membership</a:t>
            </a:r>
            <a:endParaRPr lang="nl-NL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71600" y="1844824"/>
            <a:ext cx="7725544" cy="460851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Austria: 	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nl-NL" sz="3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	1985 		  47 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Cyprus: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ACWP 	2020 		   </a:t>
            </a:r>
            <a:r>
              <a:rPr lang="nl-N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France: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AFF 		1971 		200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Germany:</a:t>
            </a:r>
            <a:r>
              <a:rPr lang="nl-N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VDP		1968 		300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Italy: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		1979		140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SNVL		2019 		  26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Serbia</a:t>
            </a: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WAAS		</a:t>
            </a:r>
            <a:r>
              <a:rPr lang="nl-N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?		    ?</a:t>
            </a:r>
            <a:endParaRPr lang="nl-N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Slovenia: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DSL		1989 		  27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Switzerland: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ASFP		2008 		  86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</a:t>
            </a:r>
            <a:r>
              <a:rPr lang="nl-NL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Kingdom</a:t>
            </a:r>
            <a:r>
              <a:rPr lang="nl-NL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nl-NL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BWPA		1955 		300</a:t>
            </a:r>
            <a:endParaRPr lang="nl-NL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0219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2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2"/>
            <a:ext cx="9182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49704" y="404664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Countries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represented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in FEWP </a:t>
            </a:r>
          </a:p>
          <a:p>
            <a:pPr algn="ctr"/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individual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basis</a:t>
            </a:r>
            <a:endParaRPr lang="nl-NL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1187624" y="2204864"/>
            <a:ext cx="68350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Belgium:  	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Nathalie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Chudiak</a:t>
            </a:r>
            <a:endParaRPr lang="nl-NL" sz="2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nl-NL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Romania: 	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Eleonora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Lunga</a:t>
            </a:r>
            <a:endParaRPr lang="nl-NL" sz="2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r>
              <a:rPr lang="nl-NL" sz="26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Spain: 	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Teresa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Quamada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Vives</a:t>
            </a:r>
            <a:endParaRPr lang="nl-NL" sz="2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nl-NL" sz="26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countries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in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establishing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26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</a:t>
            </a:r>
            <a:r>
              <a:rPr lang="nl-NL" sz="26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nl-NL" sz="2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47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79388"/>
            <a:ext cx="9156700" cy="72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8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pc-\AppData\Local\Microsoft\Windows\INetCache\IE\XA8V7KOZ\sky-1072378_960_72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52"/>
            <a:ext cx="9182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Subjects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discussed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Board-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nl-NL" sz="40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Annual</a:t>
            </a:r>
            <a:r>
              <a:rPr lang="nl-NL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General Meeting</a:t>
            </a:r>
            <a:endParaRPr lang="nl-NL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07704" y="2334050"/>
            <a:ext cx="6923112" cy="39933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Minutes of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previous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meeting</a:t>
            </a:r>
          </a:p>
          <a:p>
            <a:pPr marL="0" indent="0">
              <a:buNone/>
            </a:pP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Presidents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report</a:t>
            </a:r>
          </a:p>
          <a:p>
            <a:pPr marL="0" indent="0">
              <a:buNone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Country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reports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by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delegates</a:t>
            </a:r>
            <a:endParaRPr lang="nl-NL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Financial </a:t>
            </a: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situation</a:t>
            </a:r>
            <a:endParaRPr lang="nl-NL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Website</a:t>
            </a:r>
          </a:p>
          <a:p>
            <a:pPr marL="0" indent="0">
              <a:buNone/>
            </a:pP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Election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of board members</a:t>
            </a:r>
          </a:p>
          <a:p>
            <a:pPr marL="0" indent="0">
              <a:buNone/>
            </a:pPr>
            <a:r>
              <a:rPr lang="nl-NL" dirty="0" err="1" smtClean="0">
                <a:solidFill>
                  <a:schemeClr val="tx2">
                    <a:lumMod val="75000"/>
                  </a:schemeClr>
                </a:solidFill>
              </a:rPr>
              <a:t>Future</a:t>
            </a:r>
            <a:r>
              <a:rPr lang="nl-NL" dirty="0" smtClean="0">
                <a:solidFill>
                  <a:schemeClr val="tx2">
                    <a:lumMod val="75000"/>
                  </a:schemeClr>
                </a:solidFill>
              </a:rPr>
              <a:t> meetings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53630" y="2351703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89545" y="4977126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88854" y="5552834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88856" y="3964344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88854" y="4461905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89545" y="3382145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114">
            <a:off x="865782" y="2866924"/>
            <a:ext cx="444015" cy="444015"/>
          </a:xfrm>
          <a:prstGeom prst="ellipse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3902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1321</Words>
  <Application>Microsoft Office PowerPoint</Application>
  <PresentationFormat>Diavoorstelling (4:3)</PresentationFormat>
  <Paragraphs>183</Paragraphs>
  <Slides>25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6" baseType="lpstr">
      <vt:lpstr>Kantoorthema</vt:lpstr>
      <vt:lpstr>Federation of European Women Pilots founded September 23rd 1995 in Rome www.FEWP.info </vt:lpstr>
      <vt:lpstr>Aviation background Nathalie Chudiak</vt:lpstr>
      <vt:lpstr>Aims of the Federation</vt:lpstr>
      <vt:lpstr>Countries member of FEWP</vt:lpstr>
      <vt:lpstr>National Organisations represented in FEWP</vt:lpstr>
      <vt:lpstr>Dates of founding  and numbers of membership</vt:lpstr>
      <vt:lpstr>PowerPoint-presentatie</vt:lpstr>
      <vt:lpstr>PowerPoint-presentatie</vt:lpstr>
      <vt:lpstr> Subjects discussed during  the Board- and Annual General Meeting</vt:lpstr>
      <vt:lpstr>Annual Meetings FEWP</vt:lpstr>
      <vt:lpstr>Annual weekends</vt:lpstr>
      <vt:lpstr>Excursions</vt:lpstr>
      <vt:lpstr>Verein österreichischen Pilotinnen</vt:lpstr>
      <vt:lpstr>Association Française  des Femmes Pilotes </vt:lpstr>
      <vt:lpstr>Vereinigung Deutscher Pilotinnen</vt:lpstr>
      <vt:lpstr>Associazione Donne dell’Aria</vt:lpstr>
      <vt:lpstr>Stichting Nederlandse Vrouwen  in de Luchtvaart</vt:lpstr>
      <vt:lpstr>PowerPoint-presentatie</vt:lpstr>
      <vt:lpstr>Drustvo Slovenskih Letalk</vt:lpstr>
      <vt:lpstr>Association Suisse de Femmes Pilotes </vt:lpstr>
      <vt:lpstr>British Women Pilots Association</vt:lpstr>
      <vt:lpstr>Summary of national activities</vt:lpstr>
      <vt:lpstr>Famous members</vt:lpstr>
      <vt:lpstr>Famous members Donatella Ricci, Italy and Caroline Gough-Cooper, UK</vt:lpstr>
      <vt:lpstr>Belgian Women Pilots Association? Belgian Women in Aviation? Vereniging van Belgische Vrouwen Piloten?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pc-</dc:creator>
  <cp:lastModifiedBy>pc-</cp:lastModifiedBy>
  <cp:revision>118</cp:revision>
  <cp:lastPrinted>2020-01-30T11:54:51Z</cp:lastPrinted>
  <dcterms:created xsi:type="dcterms:W3CDTF">2020-01-04T08:41:13Z</dcterms:created>
  <dcterms:modified xsi:type="dcterms:W3CDTF">2020-04-20T09:33:58Z</dcterms:modified>
</cp:coreProperties>
</file>